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 (MS) Bold" panose="020B0604020202020204" charset="0"/>
      <p:regular r:id="rId23"/>
    </p:embeddedFont>
    <p:embeddedFont>
      <p:font typeface="Hit and Run" panose="020B0604020202020204" charset="0"/>
      <p:regular r:id="rId24"/>
    </p:embeddedFont>
    <p:embeddedFont>
      <p:font typeface="Montserrat Bold" panose="020B0604020202020204" charset="0"/>
      <p:regular r:id="rId25"/>
    </p:embeddedFont>
    <p:embeddedFont>
      <p:font typeface="Proxima Nova Bold" panose="020B0604020202020204" charset="0"/>
      <p:regular r:id="rId26"/>
    </p:embeddedFont>
    <p:embeddedFont>
      <p:font typeface="Touvlo" panose="020B0604020202020204" charset="0"/>
      <p:regular r:id="rId27"/>
    </p:embeddedFont>
    <p:embeddedFont>
      <p:font typeface="Touvlo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openxmlformats.org/officeDocument/2006/relationships/image" Target="../media/image45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://www.sc211.org/" TargetMode="External"/><Relationship Id="rId10" Type="http://schemas.openxmlformats.org/officeDocument/2006/relationships/image" Target="../media/image14.sv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21107400" cy="1028700"/>
          </a:xfrm>
          <a:custGeom>
            <a:avLst/>
            <a:gdLst/>
            <a:ahLst/>
            <a:cxnLst/>
            <a:rect l="l" t="t" r="r" b="b"/>
            <a:pathLst>
              <a:path w="21107400" h="1028700">
                <a:moveTo>
                  <a:pt x="0" y="0"/>
                </a:moveTo>
                <a:lnTo>
                  <a:pt x="21107400" y="0"/>
                </a:lnTo>
                <a:lnTo>
                  <a:pt x="211074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399727" y="115643"/>
            <a:ext cx="13559504" cy="9142666"/>
            <a:chOff x="0" y="0"/>
            <a:chExt cx="18079339" cy="12190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79338" cy="12190222"/>
            </a:xfrm>
            <a:custGeom>
              <a:avLst/>
              <a:gdLst/>
              <a:ahLst/>
              <a:cxnLst/>
              <a:rect l="l" t="t" r="r" b="b"/>
              <a:pathLst>
                <a:path w="18079338" h="12190222">
                  <a:moveTo>
                    <a:pt x="0" y="0"/>
                  </a:moveTo>
                  <a:lnTo>
                    <a:pt x="18079338" y="0"/>
                  </a:lnTo>
                  <a:lnTo>
                    <a:pt x="18079338" y="12190222"/>
                  </a:lnTo>
                  <a:lnTo>
                    <a:pt x="0" y="1219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40" r="-5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03246" y="9505950"/>
            <a:ext cx="630460" cy="615220"/>
            <a:chOff x="0" y="0"/>
            <a:chExt cx="840613" cy="82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613" cy="820293"/>
            </a:xfrm>
            <a:custGeom>
              <a:avLst/>
              <a:gdLst/>
              <a:ahLst/>
              <a:cxnLst/>
              <a:rect l="l" t="t" r="r" b="b"/>
              <a:pathLst>
                <a:path w="840613" h="820293">
                  <a:moveTo>
                    <a:pt x="0" y="0"/>
                  </a:moveTo>
                  <a:lnTo>
                    <a:pt x="840613" y="0"/>
                  </a:lnTo>
                  <a:lnTo>
                    <a:pt x="840613" y="820293"/>
                  </a:lnTo>
                  <a:lnTo>
                    <a:pt x="0" y="820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00" b="-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33677" y="9565072"/>
            <a:ext cx="572548" cy="556070"/>
            <a:chOff x="0" y="0"/>
            <a:chExt cx="763397" cy="7414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3397" cy="741426"/>
            </a:xfrm>
            <a:custGeom>
              <a:avLst/>
              <a:gdLst/>
              <a:ahLst/>
              <a:cxnLst/>
              <a:rect l="l" t="t" r="r" b="b"/>
              <a:pathLst>
                <a:path w="763397" h="741426">
                  <a:moveTo>
                    <a:pt x="0" y="0"/>
                  </a:moveTo>
                  <a:lnTo>
                    <a:pt x="763397" y="0"/>
                  </a:lnTo>
                  <a:lnTo>
                    <a:pt x="763397" y="741426"/>
                  </a:lnTo>
                  <a:lnTo>
                    <a:pt x="0" y="741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2" b="-1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06225" y="9473070"/>
            <a:ext cx="599980" cy="648081"/>
            <a:chOff x="0" y="0"/>
            <a:chExt cx="799973" cy="8641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9973" cy="864108"/>
            </a:xfrm>
            <a:custGeom>
              <a:avLst/>
              <a:gdLst/>
              <a:ahLst/>
              <a:cxnLst/>
              <a:rect l="l" t="t" r="r" b="b"/>
              <a:pathLst>
                <a:path w="799973" h="864108">
                  <a:moveTo>
                    <a:pt x="0" y="0"/>
                  </a:moveTo>
                  <a:lnTo>
                    <a:pt x="799973" y="0"/>
                  </a:lnTo>
                  <a:lnTo>
                    <a:pt x="799973" y="864108"/>
                  </a:lnTo>
                  <a:lnTo>
                    <a:pt x="0" y="86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" r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927" y="9304010"/>
            <a:ext cx="4004310" cy="1078230"/>
            <a:chOff x="0" y="0"/>
            <a:chExt cx="5339080" cy="1437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9080" cy="1437640"/>
            </a:xfrm>
            <a:custGeom>
              <a:avLst/>
              <a:gdLst/>
              <a:ahLst/>
              <a:cxnLst/>
              <a:rect l="l" t="t" r="r" b="b"/>
              <a:pathLst>
                <a:path w="5339080" h="1437640">
                  <a:moveTo>
                    <a:pt x="0" y="0"/>
                  </a:moveTo>
                  <a:lnTo>
                    <a:pt x="5339080" y="0"/>
                  </a:lnTo>
                  <a:lnTo>
                    <a:pt x="5339080" y="1437640"/>
                  </a:lnTo>
                  <a:lnTo>
                    <a:pt x="0" y="1437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54472" b="-544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75303" y="1737360"/>
            <a:ext cx="8468697" cy="224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3"/>
              </a:lnSpc>
            </a:pPr>
            <a:r>
              <a:rPr lang="en-US" sz="8663" b="1">
                <a:solidFill>
                  <a:srgbClr val="FF783C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Welcome to Our Food Pantry!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303" y="5542493"/>
            <a:ext cx="8324850" cy="207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endParaRPr/>
          </a:p>
          <a:p>
            <a:pPr algn="ctr">
              <a:lnSpc>
                <a:spcPts val="4151"/>
              </a:lnSpc>
            </a:pPr>
            <a:endParaRPr/>
          </a:p>
          <a:p>
            <a:pPr algn="ctr">
              <a:lnSpc>
                <a:spcPts val="4151"/>
              </a:lnSpc>
            </a:pPr>
            <a:endParaRPr/>
          </a:p>
          <a:p>
            <a:pPr algn="ctr">
              <a:lnSpc>
                <a:spcPts val="4151"/>
              </a:lnSpc>
            </a:pPr>
            <a:r>
              <a:rPr lang="en-US" sz="2965">
                <a:solidFill>
                  <a:srgbClr val="2D5C54"/>
                </a:solidFill>
                <a:latin typeface="Touvlo"/>
                <a:ea typeface="Touvlo"/>
                <a:cs typeface="Touvlo"/>
                <a:sym typeface="Touvlo"/>
              </a:rPr>
              <a:t>We Are Happy You Are Here!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C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666750"/>
            <a:ext cx="8324850" cy="7162800"/>
            <a:chOff x="0" y="0"/>
            <a:chExt cx="11099800" cy="955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9550400"/>
            </a:xfrm>
            <a:custGeom>
              <a:avLst/>
              <a:gdLst/>
              <a:ahLst/>
              <a:cxnLst/>
              <a:rect l="l" t="t" r="r" b="b"/>
              <a:pathLst>
                <a:path w="11099800" h="9550400">
                  <a:moveTo>
                    <a:pt x="120269" y="0"/>
                  </a:moveTo>
                  <a:lnTo>
                    <a:pt x="10979531" y="0"/>
                  </a:lnTo>
                  <a:cubicBezTo>
                    <a:pt x="11011408" y="0"/>
                    <a:pt x="11042015" y="12700"/>
                    <a:pt x="11064622" y="35179"/>
                  </a:cubicBezTo>
                  <a:cubicBezTo>
                    <a:pt x="11087227" y="57658"/>
                    <a:pt x="11099800" y="88392"/>
                    <a:pt x="11099800" y="120269"/>
                  </a:cubicBezTo>
                  <a:lnTo>
                    <a:pt x="11099800" y="9430131"/>
                  </a:lnTo>
                  <a:cubicBezTo>
                    <a:pt x="11099800" y="9496552"/>
                    <a:pt x="11045952" y="9550400"/>
                    <a:pt x="10979531" y="9550400"/>
                  </a:cubicBezTo>
                  <a:lnTo>
                    <a:pt x="120269" y="9550400"/>
                  </a:lnTo>
                  <a:cubicBezTo>
                    <a:pt x="88392" y="9550400"/>
                    <a:pt x="57785" y="9537700"/>
                    <a:pt x="35179" y="9515222"/>
                  </a:cubicBezTo>
                  <a:cubicBezTo>
                    <a:pt x="12573" y="9492742"/>
                    <a:pt x="0" y="9462008"/>
                    <a:pt x="0" y="9430131"/>
                  </a:cubicBezTo>
                  <a:lnTo>
                    <a:pt x="0" y="120269"/>
                  </a:lnTo>
                  <a:cubicBezTo>
                    <a:pt x="0" y="53848"/>
                    <a:pt x="53848" y="0"/>
                    <a:pt x="120269" y="0"/>
                  </a:cubicBezTo>
                  <a:close/>
                </a:path>
              </a:pathLst>
            </a:custGeom>
            <a:blipFill>
              <a:blip r:embed="rId2"/>
              <a:stretch>
                <a:fillRect l="-190" r="-1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6750" y="1181100"/>
            <a:ext cx="7783497" cy="20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Balanced Meals for Everyone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6400" y="7921466"/>
            <a:ext cx="7913046" cy="64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BUILD YOUR PLATE WITH COLORS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96400" y="8560756"/>
            <a:ext cx="7913046" cy="43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A variety of foods is essential for health.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139065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0" cy="13716000"/>
            </a:xfrm>
            <a:custGeom>
              <a:avLst/>
              <a:gdLst/>
              <a:ahLst/>
              <a:cxnLst/>
              <a:rect l="l" t="t" r="r" b="b"/>
              <a:pathLst>
                <a:path w="13906500" h="13716000">
                  <a:moveTo>
                    <a:pt x="0" y="0"/>
                  </a:moveTo>
                  <a:lnTo>
                    <a:pt x="13906500" y="0"/>
                  </a:lnTo>
                  <a:lnTo>
                    <a:pt x="139065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/>
              <a:stretch>
                <a:fillRect l="-150" r="-1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6750" y="1128713"/>
            <a:ext cx="5448300" cy="214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99"/>
              </a:lnSpc>
            </a:pPr>
            <a:r>
              <a:rPr lang="en-US" sz="82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Cut Back on Sugars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750" y="3195638"/>
            <a:ext cx="5448300" cy="206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Reducing added sugars and salt can lead to healthier choices and improved overall well-being for everyone.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3352800"/>
            <a:ext cx="8324850" cy="4476750"/>
            <a:chOff x="0" y="0"/>
            <a:chExt cx="11099800" cy="596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2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96400" y="3352800"/>
            <a:ext cx="8324850" cy="4476750"/>
            <a:chOff x="0" y="0"/>
            <a:chExt cx="11099800" cy="5969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3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6750" y="1171575"/>
            <a:ext cx="12639675" cy="214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99"/>
              </a:lnSpc>
            </a:pPr>
            <a:r>
              <a:rPr lang="en-US" sz="82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Fun Ways to Enjoy Fruits and Veggies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75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CREATIVE SNACKS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8515036"/>
            <a:ext cx="6886575" cy="43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Prepare colorful veggie sticks for fun snacking!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9640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FUN KABOBS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6400" y="8515036"/>
            <a:ext cx="6886575" cy="43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Assemble fruit skewers for a tasty treat!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06741" y="240944"/>
            <a:ext cx="6455664" cy="8679370"/>
            <a:chOff x="0" y="0"/>
            <a:chExt cx="8607552" cy="11572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07552" cy="11572494"/>
            </a:xfrm>
            <a:custGeom>
              <a:avLst/>
              <a:gdLst/>
              <a:ahLst/>
              <a:cxnLst/>
              <a:rect l="l" t="t" r="r" b="b"/>
              <a:pathLst>
                <a:path w="8607552" h="11572494">
                  <a:moveTo>
                    <a:pt x="0" y="0"/>
                  </a:moveTo>
                  <a:lnTo>
                    <a:pt x="8607552" y="0"/>
                  </a:lnTo>
                  <a:lnTo>
                    <a:pt x="8607552" y="11572494"/>
                  </a:lnTo>
                  <a:lnTo>
                    <a:pt x="0" y="11572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395" b="-93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8611" y="183804"/>
            <a:ext cx="4906708" cy="3018758"/>
            <a:chOff x="0" y="0"/>
            <a:chExt cx="6542278" cy="40250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42278" cy="4025011"/>
            </a:xfrm>
            <a:custGeom>
              <a:avLst/>
              <a:gdLst/>
              <a:ahLst/>
              <a:cxnLst/>
              <a:rect l="l" t="t" r="r" b="b"/>
              <a:pathLst>
                <a:path w="6542278" h="4025011">
                  <a:moveTo>
                    <a:pt x="0" y="0"/>
                  </a:moveTo>
                  <a:lnTo>
                    <a:pt x="6542278" y="0"/>
                  </a:lnTo>
                  <a:lnTo>
                    <a:pt x="6542278" y="4025011"/>
                  </a:lnTo>
                  <a:lnTo>
                    <a:pt x="0" y="4025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122" b="-111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5471915" y="1304220"/>
            <a:ext cx="1078580" cy="777926"/>
          </a:xfrm>
          <a:custGeom>
            <a:avLst/>
            <a:gdLst/>
            <a:ahLst/>
            <a:cxnLst/>
            <a:rect l="l" t="t" r="r" b="b"/>
            <a:pathLst>
              <a:path w="1078580" h="777926">
                <a:moveTo>
                  <a:pt x="0" y="0"/>
                </a:moveTo>
                <a:lnTo>
                  <a:pt x="1078580" y="0"/>
                </a:lnTo>
                <a:lnTo>
                  <a:pt x="1078580" y="777926"/>
                </a:lnTo>
                <a:lnTo>
                  <a:pt x="0" y="777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73597" y="3088262"/>
            <a:ext cx="8789118" cy="65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840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With SNAP, you and your family can...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681" y="4000500"/>
            <a:ext cx="9236878" cy="289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0743" lvl="3" indent="-225186" algn="l">
              <a:lnSpc>
                <a:spcPts val="4618"/>
              </a:lnSpc>
              <a:buFont typeface="Arial"/>
              <a:buChar char="￭"/>
            </a:pPr>
            <a:r>
              <a:rPr lang="en-US" sz="3298">
                <a:solidFill>
                  <a:srgbClr val="084057"/>
                </a:solidFill>
                <a:latin typeface="Touvlo"/>
                <a:ea typeface="Touvlo"/>
                <a:cs typeface="Touvlo"/>
                <a:sym typeface="Touvlo"/>
              </a:rPr>
              <a:t>Buy healthy and delicious food  at most grocery stores and farmer’s markets </a:t>
            </a:r>
          </a:p>
          <a:p>
            <a:pPr marL="900984" lvl="3" indent="-225246" algn="l">
              <a:lnSpc>
                <a:spcPts val="4617"/>
              </a:lnSpc>
              <a:buFont typeface="Arial"/>
              <a:buChar char="￭"/>
            </a:pPr>
            <a:r>
              <a:rPr lang="en-US" sz="3300">
                <a:solidFill>
                  <a:srgbClr val="084057"/>
                </a:solidFill>
                <a:latin typeface="Touvlo"/>
                <a:ea typeface="Touvlo"/>
                <a:cs typeface="Touvlo"/>
                <a:sym typeface="Touvlo"/>
              </a:rPr>
              <a:t>SNAP benefits look and work like a debit card</a:t>
            </a:r>
          </a:p>
          <a:p>
            <a:pPr marL="900743" lvl="3" indent="-225186" algn="l">
              <a:lnSpc>
                <a:spcPts val="4618"/>
              </a:lnSpc>
              <a:buFont typeface="Arial"/>
              <a:buChar char="￭"/>
            </a:pPr>
            <a:r>
              <a:rPr lang="en-US" sz="3298">
                <a:solidFill>
                  <a:srgbClr val="084057"/>
                </a:solidFill>
                <a:latin typeface="Touvlo"/>
                <a:ea typeface="Touvlo"/>
                <a:cs typeface="Touvlo"/>
                <a:sym typeface="Touvlo"/>
              </a:rPr>
              <a:t>Receive benefits monthly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99486" y="7032066"/>
            <a:ext cx="5270291" cy="61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3594" b="1">
                <a:solidFill>
                  <a:srgbClr val="0840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SCAN to learn more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219" y="7390676"/>
            <a:ext cx="3059276" cy="30592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3352800"/>
            <a:ext cx="8324850" cy="4476750"/>
            <a:chOff x="0" y="0"/>
            <a:chExt cx="11099800" cy="596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2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96400" y="3352800"/>
            <a:ext cx="8324850" cy="4476750"/>
            <a:chOff x="0" y="0"/>
            <a:chExt cx="11099800" cy="5969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3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6750" y="1181100"/>
            <a:ext cx="12639675" cy="21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83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Simple Recipes with Pantry Staples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75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HEARTY BEAN CHILI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8515036"/>
            <a:ext cx="6886575" cy="43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Packed with protein and flavor from beans.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9640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VIBRANT VEGETABLE PASTA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6400" y="8515036"/>
            <a:ext cx="6886575" cy="43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Easy to prepare with fun, colorful ingredients.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36303" y="2146097"/>
            <a:ext cx="2209038" cy="863632"/>
          </a:xfrm>
          <a:custGeom>
            <a:avLst/>
            <a:gdLst/>
            <a:ahLst/>
            <a:cxnLst/>
            <a:rect l="l" t="t" r="r" b="b"/>
            <a:pathLst>
              <a:path w="2209038" h="863632">
                <a:moveTo>
                  <a:pt x="0" y="0"/>
                </a:moveTo>
                <a:lnTo>
                  <a:pt x="2209038" y="0"/>
                </a:lnTo>
                <a:lnTo>
                  <a:pt x="2209038" y="863632"/>
                </a:lnTo>
                <a:lnTo>
                  <a:pt x="0" y="863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4123" y="131864"/>
            <a:ext cx="3326712" cy="33267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87890" y="1849841"/>
            <a:ext cx="14481620" cy="8145875"/>
            <a:chOff x="0" y="0"/>
            <a:chExt cx="19308826" cy="1086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8826" cy="10861167"/>
            </a:xfrm>
            <a:custGeom>
              <a:avLst/>
              <a:gdLst/>
              <a:ahLst/>
              <a:cxnLst/>
              <a:rect l="l" t="t" r="r" b="b"/>
              <a:pathLst>
                <a:path w="19308826" h="10861167">
                  <a:moveTo>
                    <a:pt x="0" y="0"/>
                  </a:moveTo>
                  <a:lnTo>
                    <a:pt x="19308826" y="0"/>
                  </a:lnTo>
                  <a:lnTo>
                    <a:pt x="19308826" y="10861167"/>
                  </a:lnTo>
                  <a:lnTo>
                    <a:pt x="0" y="10861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671827"/>
            <a:ext cx="12306300" cy="75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2"/>
              </a:lnSpc>
            </a:pPr>
            <a:r>
              <a:rPr lang="en-US" sz="6600" b="1">
                <a:solidFill>
                  <a:srgbClr val="084057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Don’t forget to get your BEANS!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777" y="232046"/>
            <a:ext cx="16669925" cy="9822908"/>
            <a:chOff x="0" y="0"/>
            <a:chExt cx="22187256" cy="13074046"/>
          </a:xfrm>
        </p:grpSpPr>
        <p:sp>
          <p:nvSpPr>
            <p:cNvPr id="3" name="Freeform 3"/>
            <p:cNvSpPr/>
            <p:nvPr/>
          </p:nvSpPr>
          <p:spPr>
            <a:xfrm rot="-24000">
              <a:off x="-45366" y="-77288"/>
              <a:ext cx="22278014" cy="13228610"/>
            </a:xfrm>
            <a:custGeom>
              <a:avLst/>
              <a:gdLst/>
              <a:ahLst/>
              <a:cxnLst/>
              <a:rect l="l" t="t" r="r" b="b"/>
              <a:pathLst>
                <a:path w="22278014" h="13228610">
                  <a:moveTo>
                    <a:pt x="91273" y="0"/>
                  </a:moveTo>
                  <a:lnTo>
                    <a:pt x="22278014" y="154895"/>
                  </a:lnTo>
                  <a:lnTo>
                    <a:pt x="22186740" y="13228609"/>
                  </a:lnTo>
                  <a:lnTo>
                    <a:pt x="0" y="13073714"/>
                  </a:lnTo>
                  <a:lnTo>
                    <a:pt x="91273" y="0"/>
                  </a:lnTo>
                  <a:close/>
                </a:path>
              </a:pathLst>
            </a:custGeom>
            <a:blipFill>
              <a:blip r:embed="rId2"/>
              <a:stretch>
                <a:fillRect l="-509" t="-2388" r="-1208" b="-132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803231" y="9350455"/>
            <a:ext cx="903732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*Rinsing helps to reduce the sodium amount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8563" y="3491055"/>
            <a:ext cx="5610130" cy="6330886"/>
            <a:chOff x="0" y="0"/>
            <a:chExt cx="7480173" cy="8441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80173" cy="8441182"/>
            </a:xfrm>
            <a:custGeom>
              <a:avLst/>
              <a:gdLst/>
              <a:ahLst/>
              <a:cxnLst/>
              <a:rect l="l" t="t" r="r" b="b"/>
              <a:pathLst>
                <a:path w="7480173" h="8441182">
                  <a:moveTo>
                    <a:pt x="0" y="0"/>
                  </a:moveTo>
                  <a:lnTo>
                    <a:pt x="7480173" y="0"/>
                  </a:lnTo>
                  <a:lnTo>
                    <a:pt x="7480173" y="8441182"/>
                  </a:lnTo>
                  <a:lnTo>
                    <a:pt x="0" y="844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7" r="-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920463" y="3491055"/>
            <a:ext cx="5648230" cy="6368986"/>
            <a:chOff x="0" y="0"/>
            <a:chExt cx="7530973" cy="84919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30973" cy="8491982"/>
            </a:xfrm>
            <a:custGeom>
              <a:avLst/>
              <a:gdLst/>
              <a:ahLst/>
              <a:cxnLst/>
              <a:rect l="l" t="t" r="r" b="b"/>
              <a:pathLst>
                <a:path w="7530973" h="8491982">
                  <a:moveTo>
                    <a:pt x="25400" y="0"/>
                  </a:moveTo>
                  <a:lnTo>
                    <a:pt x="7505573" y="0"/>
                  </a:lnTo>
                  <a:cubicBezTo>
                    <a:pt x="7519543" y="0"/>
                    <a:pt x="7530973" y="11430"/>
                    <a:pt x="7530973" y="25400"/>
                  </a:cubicBezTo>
                  <a:lnTo>
                    <a:pt x="7530973" y="8466582"/>
                  </a:lnTo>
                  <a:cubicBezTo>
                    <a:pt x="7530973" y="8480551"/>
                    <a:pt x="7519543" y="8491982"/>
                    <a:pt x="7505573" y="8491982"/>
                  </a:cubicBezTo>
                  <a:lnTo>
                    <a:pt x="25400" y="8491982"/>
                  </a:lnTo>
                  <a:cubicBezTo>
                    <a:pt x="11430" y="8491982"/>
                    <a:pt x="0" y="8480551"/>
                    <a:pt x="0" y="846658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466582"/>
                  </a:lnTo>
                  <a:lnTo>
                    <a:pt x="25400" y="8466582"/>
                  </a:lnTo>
                  <a:lnTo>
                    <a:pt x="25400" y="8441182"/>
                  </a:lnTo>
                  <a:lnTo>
                    <a:pt x="7505573" y="8441182"/>
                  </a:lnTo>
                  <a:lnTo>
                    <a:pt x="7505573" y="8466582"/>
                  </a:lnTo>
                  <a:lnTo>
                    <a:pt x="7480173" y="8466582"/>
                  </a:lnTo>
                  <a:lnTo>
                    <a:pt x="7480173" y="25400"/>
                  </a:lnTo>
                  <a:lnTo>
                    <a:pt x="7505573" y="25400"/>
                  </a:lnTo>
                  <a:lnTo>
                    <a:pt x="750557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3441" y="3491055"/>
            <a:ext cx="4645247" cy="6103430"/>
            <a:chOff x="0" y="0"/>
            <a:chExt cx="6193663" cy="81379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93663" cy="8137906"/>
            </a:xfrm>
            <a:custGeom>
              <a:avLst/>
              <a:gdLst/>
              <a:ahLst/>
              <a:cxnLst/>
              <a:rect l="l" t="t" r="r" b="b"/>
              <a:pathLst>
                <a:path w="6193663" h="8137906">
                  <a:moveTo>
                    <a:pt x="0" y="0"/>
                  </a:moveTo>
                  <a:lnTo>
                    <a:pt x="6193663" y="0"/>
                  </a:lnTo>
                  <a:lnTo>
                    <a:pt x="6193663" y="8137906"/>
                  </a:lnTo>
                  <a:lnTo>
                    <a:pt x="0" y="8137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25" r="-3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4391" y="3472005"/>
            <a:ext cx="4683347" cy="6141530"/>
            <a:chOff x="0" y="0"/>
            <a:chExt cx="6244463" cy="81887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44463" cy="8188706"/>
            </a:xfrm>
            <a:custGeom>
              <a:avLst/>
              <a:gdLst/>
              <a:ahLst/>
              <a:cxnLst/>
              <a:rect l="l" t="t" r="r" b="b"/>
              <a:pathLst>
                <a:path w="6244463" h="8188706">
                  <a:moveTo>
                    <a:pt x="25400" y="0"/>
                  </a:moveTo>
                  <a:lnTo>
                    <a:pt x="6219063" y="0"/>
                  </a:lnTo>
                  <a:cubicBezTo>
                    <a:pt x="6233033" y="0"/>
                    <a:pt x="6244463" y="11430"/>
                    <a:pt x="6244463" y="25400"/>
                  </a:cubicBezTo>
                  <a:lnTo>
                    <a:pt x="6244463" y="8163306"/>
                  </a:lnTo>
                  <a:cubicBezTo>
                    <a:pt x="6244463" y="8177276"/>
                    <a:pt x="6233033" y="8188706"/>
                    <a:pt x="6219063" y="8188706"/>
                  </a:cubicBezTo>
                  <a:lnTo>
                    <a:pt x="25400" y="8188706"/>
                  </a:lnTo>
                  <a:cubicBezTo>
                    <a:pt x="11430" y="8188706"/>
                    <a:pt x="0" y="8177276"/>
                    <a:pt x="0" y="816330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163306"/>
                  </a:lnTo>
                  <a:lnTo>
                    <a:pt x="25400" y="8163306"/>
                  </a:lnTo>
                  <a:lnTo>
                    <a:pt x="25400" y="8137906"/>
                  </a:lnTo>
                  <a:lnTo>
                    <a:pt x="6219063" y="8137906"/>
                  </a:lnTo>
                  <a:lnTo>
                    <a:pt x="6219063" y="8163306"/>
                  </a:lnTo>
                  <a:lnTo>
                    <a:pt x="6193663" y="8163306"/>
                  </a:lnTo>
                  <a:lnTo>
                    <a:pt x="6193663" y="25400"/>
                  </a:lnTo>
                  <a:lnTo>
                    <a:pt x="6219063" y="25400"/>
                  </a:lnTo>
                  <a:lnTo>
                    <a:pt x="621906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574631" y="642847"/>
            <a:ext cx="10089443" cy="181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3"/>
              </a:lnSpc>
            </a:pPr>
            <a:r>
              <a:rPr lang="en-US" sz="52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to get GREAT Recipe Cards like THESE!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0608" y="1220581"/>
            <a:ext cx="3416796" cy="1555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0"/>
              </a:lnSpc>
            </a:pPr>
            <a:r>
              <a:rPr lang="en-US" sz="12578">
                <a:solidFill>
                  <a:srgbClr val="084057"/>
                </a:solidFill>
                <a:latin typeface="Hit and Run"/>
                <a:ea typeface="Hit and Run"/>
                <a:cs typeface="Hit and Run"/>
                <a:sym typeface="Hit and Run"/>
              </a:rPr>
              <a:t>ASK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42339" y="914400"/>
            <a:ext cx="3170367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>
                <a:solidFill>
                  <a:srgbClr val="3760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Volunteer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666750"/>
            <a:ext cx="8324850" cy="7162800"/>
            <a:chOff x="0" y="0"/>
            <a:chExt cx="11099800" cy="955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9550400"/>
            </a:xfrm>
            <a:custGeom>
              <a:avLst/>
              <a:gdLst/>
              <a:ahLst/>
              <a:cxnLst/>
              <a:rect l="l" t="t" r="r" b="b"/>
              <a:pathLst>
                <a:path w="11099800" h="9550400">
                  <a:moveTo>
                    <a:pt x="120269" y="0"/>
                  </a:moveTo>
                  <a:lnTo>
                    <a:pt x="10979531" y="0"/>
                  </a:lnTo>
                  <a:cubicBezTo>
                    <a:pt x="11011408" y="0"/>
                    <a:pt x="11042015" y="12700"/>
                    <a:pt x="11064622" y="35179"/>
                  </a:cubicBezTo>
                  <a:cubicBezTo>
                    <a:pt x="11087227" y="57658"/>
                    <a:pt x="11099800" y="88392"/>
                    <a:pt x="11099800" y="120269"/>
                  </a:cubicBezTo>
                  <a:lnTo>
                    <a:pt x="11099800" y="9430131"/>
                  </a:lnTo>
                  <a:cubicBezTo>
                    <a:pt x="11099800" y="9496552"/>
                    <a:pt x="11045952" y="9550400"/>
                    <a:pt x="10979531" y="9550400"/>
                  </a:cubicBezTo>
                  <a:lnTo>
                    <a:pt x="120269" y="9550400"/>
                  </a:lnTo>
                  <a:cubicBezTo>
                    <a:pt x="88392" y="9550400"/>
                    <a:pt x="57785" y="9537700"/>
                    <a:pt x="35179" y="9515222"/>
                  </a:cubicBezTo>
                  <a:cubicBezTo>
                    <a:pt x="12573" y="9492742"/>
                    <a:pt x="0" y="9462008"/>
                    <a:pt x="0" y="9430131"/>
                  </a:cubicBezTo>
                  <a:lnTo>
                    <a:pt x="0" y="120269"/>
                  </a:lnTo>
                  <a:cubicBezTo>
                    <a:pt x="0" y="53848"/>
                    <a:pt x="53848" y="0"/>
                    <a:pt x="120269" y="0"/>
                  </a:cubicBezTo>
                  <a:close/>
                </a:path>
              </a:pathLst>
            </a:custGeom>
            <a:blipFill>
              <a:blip r:embed="rId2"/>
              <a:stretch>
                <a:fillRect l="-190" r="-1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6750" y="1181100"/>
            <a:ext cx="6886575" cy="2930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Stay Hydrated for Better Health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92826" y="8035995"/>
            <a:ext cx="9330490" cy="586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8"/>
              </a:lnSpc>
            </a:pPr>
            <a:r>
              <a:rPr lang="en-US" sz="3142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HYDRATION SUPPORTS OVERALL WELL-BEING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8670131"/>
            <a:ext cx="7237800" cy="44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4"/>
              </a:lnSpc>
            </a:pPr>
            <a:r>
              <a:rPr lang="en-US" sz="2424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Drinking water boosts </a:t>
            </a:r>
            <a:r>
              <a:rPr lang="en-US" sz="2424" b="1">
                <a:solidFill>
                  <a:srgbClr val="454545"/>
                </a:solidFill>
                <a:latin typeface="Touvlo Bold"/>
                <a:ea typeface="Touvlo Bold"/>
                <a:cs typeface="Touvlo Bold"/>
                <a:sym typeface="Touvlo Bold"/>
              </a:rPr>
              <a:t>energy and health</a:t>
            </a:r>
            <a:r>
              <a:rPr lang="en-US" sz="2424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 daily.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C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399705" y="0"/>
            <a:ext cx="11888248" cy="8067675"/>
            <a:chOff x="0" y="0"/>
            <a:chExt cx="15850997" cy="107569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50997" cy="10756900"/>
            </a:xfrm>
            <a:custGeom>
              <a:avLst/>
              <a:gdLst/>
              <a:ahLst/>
              <a:cxnLst/>
              <a:rect l="l" t="t" r="r" b="b"/>
              <a:pathLst>
                <a:path w="15850997" h="10756900">
                  <a:moveTo>
                    <a:pt x="0" y="0"/>
                  </a:moveTo>
                  <a:lnTo>
                    <a:pt x="15850997" y="0"/>
                  </a:lnTo>
                  <a:lnTo>
                    <a:pt x="15850997" y="10756900"/>
                  </a:lnTo>
                  <a:lnTo>
                    <a:pt x="0" y="1075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7" r="-8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4033" y="1034977"/>
            <a:ext cx="4236320" cy="252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7212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Safe Food Handling Practices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68833" y="8303438"/>
            <a:ext cx="8881653" cy="717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8"/>
              </a:lnSpc>
            </a:pPr>
            <a:r>
              <a:rPr lang="en-US" sz="3504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CLEAN HANDS ARE ESSENTIAL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06299" y="8973464"/>
            <a:ext cx="8881653" cy="52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8"/>
              </a:lnSpc>
            </a:pPr>
            <a:r>
              <a:rPr lang="en-US" sz="2570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Always wash hands before cooking!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6249" y="5769654"/>
            <a:ext cx="7366673" cy="3889419"/>
            <a:chOff x="0" y="0"/>
            <a:chExt cx="9822231" cy="5185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22180" cy="5185918"/>
            </a:xfrm>
            <a:custGeom>
              <a:avLst/>
              <a:gdLst/>
              <a:ahLst/>
              <a:cxnLst/>
              <a:rect l="l" t="t" r="r" b="b"/>
              <a:pathLst>
                <a:path w="9822180" h="5185918">
                  <a:moveTo>
                    <a:pt x="0" y="0"/>
                  </a:moveTo>
                  <a:lnTo>
                    <a:pt x="9822180" y="0"/>
                  </a:lnTo>
                  <a:lnTo>
                    <a:pt x="9822180" y="5185918"/>
                  </a:lnTo>
                  <a:lnTo>
                    <a:pt x="0" y="518591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7788" r="-17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11463" y="-69151"/>
            <a:ext cx="13951410" cy="3860844"/>
            <a:chOff x="0" y="0"/>
            <a:chExt cx="18601880" cy="51477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01882" cy="5147791"/>
            </a:xfrm>
            <a:custGeom>
              <a:avLst/>
              <a:gdLst/>
              <a:ahLst/>
              <a:cxnLst/>
              <a:rect l="l" t="t" r="r" b="b"/>
              <a:pathLst>
                <a:path w="18601882" h="5147791">
                  <a:moveTo>
                    <a:pt x="0" y="0"/>
                  </a:moveTo>
                  <a:lnTo>
                    <a:pt x="18601882" y="0"/>
                  </a:lnTo>
                  <a:lnTo>
                    <a:pt x="18601882" y="5147791"/>
                  </a:lnTo>
                  <a:lnTo>
                    <a:pt x="0" y="5147791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0410" b="-204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14350"/>
              <a:ext cx="18601880" cy="463344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60"/>
                </a:lnSpc>
              </a:pPr>
              <a:r>
                <a:rPr lang="en-US" sz="8500" b="1">
                  <a:solidFill>
                    <a:srgbClr val="FF783C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Get connected </a:t>
              </a:r>
            </a:p>
            <a:p>
              <a:pPr algn="l">
                <a:lnSpc>
                  <a:spcPts val="4860"/>
                </a:lnSpc>
              </a:pPr>
              <a:r>
                <a:rPr lang="en-US" sz="4500" b="1">
                  <a:solidFill>
                    <a:srgbClr val="FF783C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to a variety of services across the state: </a:t>
              </a:r>
            </a:p>
            <a:p>
              <a:pPr algn="l">
                <a:lnSpc>
                  <a:spcPts val="4860"/>
                </a:lnSpc>
              </a:pPr>
              <a:r>
                <a:rPr lang="en-US" sz="4500" b="1">
                  <a:solidFill>
                    <a:srgbClr val="FF783C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food, clothing, shelter, health care, financial support, legal services, etc.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47958" y="3267208"/>
            <a:ext cx="6736566" cy="5969375"/>
            <a:chOff x="0" y="0"/>
            <a:chExt cx="8982088" cy="79591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82075" cy="7959217"/>
            </a:xfrm>
            <a:custGeom>
              <a:avLst/>
              <a:gdLst/>
              <a:ahLst/>
              <a:cxnLst/>
              <a:rect l="l" t="t" r="r" b="b"/>
              <a:pathLst>
                <a:path w="8982075" h="7959217">
                  <a:moveTo>
                    <a:pt x="0" y="0"/>
                  </a:moveTo>
                  <a:lnTo>
                    <a:pt x="8982075" y="0"/>
                  </a:lnTo>
                  <a:lnTo>
                    <a:pt x="8982075" y="7959217"/>
                  </a:lnTo>
                  <a:lnTo>
                    <a:pt x="0" y="795921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63771" r="-637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68732" y="3791693"/>
            <a:ext cx="6736566" cy="5264349"/>
            <a:chOff x="0" y="0"/>
            <a:chExt cx="8982088" cy="7019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82088" cy="7019127"/>
            </a:xfrm>
            <a:custGeom>
              <a:avLst/>
              <a:gdLst/>
              <a:ahLst/>
              <a:cxnLst/>
              <a:rect l="l" t="t" r="r" b="b"/>
              <a:pathLst>
                <a:path w="8982088" h="7019127">
                  <a:moveTo>
                    <a:pt x="0" y="0"/>
                  </a:moveTo>
                  <a:lnTo>
                    <a:pt x="8982088" y="0"/>
                  </a:lnTo>
                  <a:lnTo>
                    <a:pt x="8982088" y="7019127"/>
                  </a:lnTo>
                  <a:lnTo>
                    <a:pt x="0" y="7019127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50264" r="-502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04775"/>
              <a:ext cx="8982088" cy="71239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579120" lvl="2" indent="-193040" algn="l">
                <a:lnSpc>
                  <a:spcPts val="4800"/>
                </a:lnSpc>
                <a:buFont typeface="Arial"/>
                <a:buChar char="⚬"/>
              </a:pPr>
              <a:r>
                <a:rPr lang="en-US" sz="3200">
                  <a:solidFill>
                    <a:srgbClr val="000000"/>
                  </a:solidFill>
                  <a:latin typeface="Touvlo"/>
                  <a:ea typeface="Touvlo"/>
                  <a:cs typeface="Touvlo"/>
                  <a:sym typeface="Touvlo"/>
                </a:rPr>
                <a:t>Dial </a:t>
              </a:r>
              <a:r>
                <a:rPr lang="en-US" sz="3200" b="1">
                  <a:solidFill>
                    <a:srgbClr val="000000"/>
                  </a:solidFill>
                  <a:latin typeface="Touvlo Bold"/>
                  <a:ea typeface="Touvlo Bold"/>
                  <a:cs typeface="Touvlo Bold"/>
                  <a:sym typeface="Touvlo Bold"/>
                </a:rPr>
                <a:t>2-1-1</a:t>
              </a:r>
              <a:r>
                <a:rPr lang="en-US" sz="3200">
                  <a:solidFill>
                    <a:srgbClr val="000000"/>
                  </a:solidFill>
                  <a:latin typeface="Touvlo"/>
                  <a:ea typeface="Touvlo"/>
                  <a:cs typeface="Touvlo"/>
                  <a:sym typeface="Touvlo"/>
                </a:rPr>
                <a:t> to talk to a Community Navigator </a:t>
              </a:r>
            </a:p>
            <a:p>
              <a:pPr marL="579120" lvl="2" indent="-193040" algn="l">
                <a:lnSpc>
                  <a:spcPts val="4800"/>
                </a:lnSpc>
                <a:buFont typeface="Arial"/>
                <a:buChar char="⚬"/>
              </a:pPr>
              <a:r>
                <a:rPr lang="en-US" sz="3200">
                  <a:solidFill>
                    <a:srgbClr val="000000"/>
                  </a:solidFill>
                  <a:latin typeface="Touvlo"/>
                  <a:ea typeface="Touvlo"/>
                  <a:cs typeface="Touvlo"/>
                  <a:sym typeface="Touvlo"/>
                </a:rPr>
                <a:t>Text HELP to </a:t>
              </a:r>
              <a:r>
                <a:rPr lang="en-US" sz="3200" b="1">
                  <a:solidFill>
                    <a:srgbClr val="000000"/>
                  </a:solidFill>
                  <a:latin typeface="Touvlo Bold"/>
                  <a:ea typeface="Touvlo Bold"/>
                  <a:cs typeface="Touvlo Bold"/>
                  <a:sym typeface="Touvlo Bold"/>
                </a:rPr>
                <a:t>211-211</a:t>
              </a:r>
            </a:p>
            <a:p>
              <a:pPr marL="579120" lvl="2" indent="-193040" algn="l">
                <a:lnSpc>
                  <a:spcPts val="4800"/>
                </a:lnSpc>
                <a:buFont typeface="Arial"/>
                <a:buChar char="⚬"/>
              </a:pPr>
              <a:r>
                <a:rPr lang="en-US" sz="3200">
                  <a:solidFill>
                    <a:srgbClr val="000000"/>
                  </a:solidFill>
                  <a:latin typeface="Touvlo"/>
                  <a:ea typeface="Touvlo"/>
                  <a:cs typeface="Touvlo"/>
                  <a:sym typeface="Touvlo"/>
                </a:rPr>
                <a:t>Visit </a:t>
              </a:r>
              <a:r>
                <a:rPr lang="en-US" sz="3200" b="1" u="sng">
                  <a:solidFill>
                    <a:srgbClr val="0000FF"/>
                  </a:solidFill>
                  <a:latin typeface="Touvlo Bold"/>
                  <a:ea typeface="Touvlo Bold"/>
                  <a:cs typeface="Touvlo Bold"/>
                  <a:sym typeface="Touvlo Bold"/>
                  <a:hlinkClick r:id="rId5" tooltip="http://www.sc211.org/"/>
                </a:rPr>
                <a:t>www.sc211.org</a:t>
              </a:r>
              <a:r>
                <a:rPr lang="en-US" sz="3200" b="1">
                  <a:solidFill>
                    <a:srgbClr val="000000"/>
                  </a:solidFill>
                  <a:latin typeface="Touvlo Bold"/>
                  <a:ea typeface="Touvlo Bold"/>
                  <a:cs typeface="Touvlo Bold"/>
                  <a:sym typeface="Touvlo Bold"/>
                </a:rPr>
                <a:t> </a:t>
              </a:r>
            </a:p>
            <a:p>
              <a:pPr marL="579120" lvl="2" indent="-193040" algn="l">
                <a:lnSpc>
                  <a:spcPts val="3840"/>
                </a:lnSpc>
              </a:pPr>
              <a:endParaRPr lang="en-US" sz="3200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09367" y="3576114"/>
            <a:ext cx="7703715" cy="1442095"/>
            <a:chOff x="0" y="0"/>
            <a:chExt cx="10271620" cy="19227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71633" cy="1922780"/>
            </a:xfrm>
            <a:custGeom>
              <a:avLst/>
              <a:gdLst/>
              <a:ahLst/>
              <a:cxnLst/>
              <a:rect l="l" t="t" r="r" b="b"/>
              <a:pathLst>
                <a:path w="10271633" h="1922780">
                  <a:moveTo>
                    <a:pt x="0" y="0"/>
                  </a:moveTo>
                  <a:lnTo>
                    <a:pt x="10271633" y="0"/>
                  </a:lnTo>
                  <a:lnTo>
                    <a:pt x="10271633" y="1922780"/>
                  </a:lnTo>
                  <a:lnTo>
                    <a:pt x="0" y="19227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017" b="-540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09367" y="3604689"/>
            <a:ext cx="7703715" cy="1413520"/>
            <a:chOff x="0" y="0"/>
            <a:chExt cx="10271620" cy="18846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271620" cy="1884695"/>
            </a:xfrm>
            <a:custGeom>
              <a:avLst/>
              <a:gdLst/>
              <a:ahLst/>
              <a:cxnLst/>
              <a:rect l="l" t="t" r="r" b="b"/>
              <a:pathLst>
                <a:path w="10271620" h="1884695">
                  <a:moveTo>
                    <a:pt x="0" y="0"/>
                  </a:moveTo>
                  <a:lnTo>
                    <a:pt x="10271620" y="0"/>
                  </a:lnTo>
                  <a:lnTo>
                    <a:pt x="10271620" y="1884695"/>
                  </a:lnTo>
                  <a:lnTo>
                    <a:pt x="0" y="1884695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56193" b="-561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7150"/>
              <a:ext cx="10271620" cy="18275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860"/>
                </a:lnSpc>
              </a:pPr>
              <a:r>
                <a:rPr lang="en-US" sz="4500" b="1" u="sng">
                  <a:solidFill>
                    <a:srgbClr val="0070C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 EASY WAYS TO CONNECT:</a:t>
              </a:r>
            </a:p>
            <a:p>
              <a:pPr algn="l">
                <a:lnSpc>
                  <a:spcPts val="4860"/>
                </a:lnSpc>
              </a:pPr>
              <a:endParaRPr lang="en-US" sz="4500" b="1" u="sng">
                <a:solidFill>
                  <a:srgbClr val="0070C0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7495" y="4354497"/>
            <a:ext cx="7647908" cy="5093303"/>
            <a:chOff x="0" y="0"/>
            <a:chExt cx="10197211" cy="6791071"/>
          </a:xfrm>
        </p:grpSpPr>
        <p:sp>
          <p:nvSpPr>
            <p:cNvPr id="18" name="Freeform 18" descr="Text  Description automatically generated"/>
            <p:cNvSpPr/>
            <p:nvPr/>
          </p:nvSpPr>
          <p:spPr>
            <a:xfrm>
              <a:off x="0" y="0"/>
              <a:ext cx="10197211" cy="6791071"/>
            </a:xfrm>
            <a:custGeom>
              <a:avLst/>
              <a:gdLst/>
              <a:ahLst/>
              <a:cxnLst/>
              <a:rect l="l" t="t" r="r" b="b"/>
              <a:pathLst>
                <a:path w="10197211" h="6791071">
                  <a:moveTo>
                    <a:pt x="0" y="0"/>
                  </a:moveTo>
                  <a:lnTo>
                    <a:pt x="10197211" y="0"/>
                  </a:lnTo>
                  <a:lnTo>
                    <a:pt x="10197211" y="6791071"/>
                  </a:lnTo>
                  <a:lnTo>
                    <a:pt x="0" y="6791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5" b="-1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2895600" y="8394697"/>
            <a:ext cx="2616136" cy="787336"/>
          </a:xfrm>
          <a:custGeom>
            <a:avLst/>
            <a:gdLst/>
            <a:ahLst/>
            <a:cxnLst/>
            <a:rect l="l" t="t" r="r" b="b"/>
            <a:pathLst>
              <a:path w="2616136" h="787336">
                <a:moveTo>
                  <a:pt x="0" y="0"/>
                </a:moveTo>
                <a:lnTo>
                  <a:pt x="2616136" y="0"/>
                </a:lnTo>
                <a:lnTo>
                  <a:pt x="2616136" y="787336"/>
                </a:lnTo>
                <a:lnTo>
                  <a:pt x="0" y="78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388490" y="8527085"/>
            <a:ext cx="2141220" cy="44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South Carolina 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139065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0" cy="13716000"/>
            </a:xfrm>
            <a:custGeom>
              <a:avLst/>
              <a:gdLst/>
              <a:ahLst/>
              <a:cxnLst/>
              <a:rect l="l" t="t" r="r" b="b"/>
              <a:pathLst>
                <a:path w="13906500" h="13716000">
                  <a:moveTo>
                    <a:pt x="0" y="0"/>
                  </a:moveTo>
                  <a:lnTo>
                    <a:pt x="13906500" y="0"/>
                  </a:lnTo>
                  <a:lnTo>
                    <a:pt x="139065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/>
              <a:stretch>
                <a:fillRect l="-150" r="-1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6750" y="1138238"/>
            <a:ext cx="5448300" cy="297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Small Changes Matter!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750" y="4271962"/>
            <a:ext cx="5448300" cy="206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Simple adjustments to your diet can lead to </a:t>
            </a:r>
            <a:r>
              <a:rPr lang="en-US" sz="2799" b="1">
                <a:solidFill>
                  <a:srgbClr val="454545"/>
                </a:solidFill>
                <a:latin typeface="Touvlo Bold"/>
                <a:ea typeface="Touvlo Bold"/>
                <a:cs typeface="Touvlo Bold"/>
                <a:sym typeface="Touvlo Bold"/>
              </a:rPr>
              <a:t>big improvements</a:t>
            </a:r>
            <a:r>
              <a:rPr lang="en-US" sz="27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 in health and well-being for everyone.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C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1189" y="847554"/>
            <a:ext cx="16913647" cy="189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Looking for EASY </a:t>
            </a:r>
          </a:p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and Healthy meal ideas...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3163" y="5079359"/>
            <a:ext cx="7307266" cy="249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8"/>
              </a:lnSpc>
            </a:pPr>
            <a:r>
              <a:rPr lang="en-US" sz="3598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Scan for </a:t>
            </a:r>
          </a:p>
          <a:p>
            <a:pPr algn="ctr">
              <a:lnSpc>
                <a:spcPts val="5038"/>
              </a:lnSpc>
            </a:pPr>
            <a:r>
              <a:rPr lang="en-US" sz="32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Lowcountry Food Bank Video Recipes</a:t>
            </a:r>
          </a:p>
          <a:p>
            <a:pPr algn="l">
              <a:lnSpc>
                <a:spcPts val="5038"/>
              </a:lnSpc>
            </a:pPr>
            <a:endParaRPr lang="en-US" sz="3200">
              <a:solidFill>
                <a:srgbClr val="FFFFFF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1189" y="3643370"/>
            <a:ext cx="5560543" cy="1233430"/>
          </a:xfrm>
          <a:custGeom>
            <a:avLst/>
            <a:gdLst/>
            <a:ahLst/>
            <a:cxnLst/>
            <a:rect l="l" t="t" r="r" b="b"/>
            <a:pathLst>
              <a:path w="5560543" h="1233430">
                <a:moveTo>
                  <a:pt x="0" y="0"/>
                </a:moveTo>
                <a:lnTo>
                  <a:pt x="5560543" y="0"/>
                </a:lnTo>
                <a:lnTo>
                  <a:pt x="5560543" y="1233430"/>
                </a:lnTo>
                <a:lnTo>
                  <a:pt x="0" y="1233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62" b="-56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83.329" end="16818.549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7686113" y="3386519"/>
            <a:ext cx="10438724" cy="58717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475" y="6938701"/>
            <a:ext cx="3244640" cy="324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3352800"/>
            <a:ext cx="8324850" cy="4476750"/>
            <a:chOff x="0" y="0"/>
            <a:chExt cx="11099800" cy="596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2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96400" y="3352800"/>
            <a:ext cx="8324850" cy="4476750"/>
            <a:chOff x="0" y="0"/>
            <a:chExt cx="11099800" cy="5969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3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6750" y="1181100"/>
            <a:ext cx="12639675" cy="200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FF783C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Healthy Cooking with </a:t>
            </a:r>
          </a:p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FF783C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Pantry Staples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75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MIX AND MATCH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8515036"/>
            <a:ext cx="6886575" cy="81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Combine pantry staples for </a:t>
            </a:r>
            <a:r>
              <a:rPr lang="en-US" sz="2172" b="1">
                <a:solidFill>
                  <a:srgbClr val="454545"/>
                </a:solidFill>
                <a:latin typeface="Touvlo Bold"/>
                <a:ea typeface="Touvlo Bold"/>
                <a:cs typeface="Touvlo Bold"/>
                <a:sym typeface="Touvlo Bold"/>
              </a:rPr>
              <a:t>delicious meals</a:t>
            </a: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 and snacks.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9640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GET CREATIVE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6400" y="8515036"/>
            <a:ext cx="6886575" cy="81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Use simple recipes to explore </a:t>
            </a:r>
            <a:r>
              <a:rPr lang="en-US" sz="2172" b="1">
                <a:solidFill>
                  <a:srgbClr val="454545"/>
                </a:solidFill>
                <a:latin typeface="Touvlo Bold"/>
                <a:ea typeface="Touvlo Bold"/>
                <a:cs typeface="Touvlo Bold"/>
                <a:sym typeface="Touvlo Bold"/>
              </a:rPr>
              <a:t>new flavors</a:t>
            </a: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 together.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3352800"/>
            <a:ext cx="8324850" cy="4476750"/>
            <a:chOff x="0" y="0"/>
            <a:chExt cx="11099800" cy="596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2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96400" y="3352800"/>
            <a:ext cx="8324850" cy="4476750"/>
            <a:chOff x="0" y="0"/>
            <a:chExt cx="11099800" cy="5969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3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6750" y="1181100"/>
            <a:ext cx="12639675" cy="185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FF783C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Choose Colorful Fruits and Vegetables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75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NUTRIENT-RICH CHOICES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8515036"/>
            <a:ext cx="6886575" cy="81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Fruits and vegetables provide essential vitamins and minerals.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9640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PROMOTE HEALTHY HABITS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6400" y="8515036"/>
            <a:ext cx="6886575" cy="81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Eating a variety supports overall health and wellness.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C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666750"/>
            <a:ext cx="8324850" cy="7162800"/>
            <a:chOff x="0" y="0"/>
            <a:chExt cx="11099800" cy="955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9550400"/>
            </a:xfrm>
            <a:custGeom>
              <a:avLst/>
              <a:gdLst/>
              <a:ahLst/>
              <a:cxnLst/>
              <a:rect l="l" t="t" r="r" b="b"/>
              <a:pathLst>
                <a:path w="11099800" h="9550400">
                  <a:moveTo>
                    <a:pt x="120269" y="0"/>
                  </a:moveTo>
                  <a:lnTo>
                    <a:pt x="10979531" y="0"/>
                  </a:lnTo>
                  <a:cubicBezTo>
                    <a:pt x="11011408" y="0"/>
                    <a:pt x="11042015" y="12700"/>
                    <a:pt x="11064622" y="35179"/>
                  </a:cubicBezTo>
                  <a:cubicBezTo>
                    <a:pt x="11087227" y="57658"/>
                    <a:pt x="11099800" y="88392"/>
                    <a:pt x="11099800" y="120269"/>
                  </a:cubicBezTo>
                  <a:lnTo>
                    <a:pt x="11099800" y="9430131"/>
                  </a:lnTo>
                  <a:cubicBezTo>
                    <a:pt x="11099800" y="9496552"/>
                    <a:pt x="11045952" y="9550400"/>
                    <a:pt x="10979531" y="9550400"/>
                  </a:cubicBezTo>
                  <a:lnTo>
                    <a:pt x="120269" y="9550400"/>
                  </a:lnTo>
                  <a:cubicBezTo>
                    <a:pt x="88392" y="9550400"/>
                    <a:pt x="57785" y="9537700"/>
                    <a:pt x="35179" y="9515222"/>
                  </a:cubicBezTo>
                  <a:cubicBezTo>
                    <a:pt x="12573" y="9492742"/>
                    <a:pt x="0" y="9462008"/>
                    <a:pt x="0" y="9430131"/>
                  </a:cubicBezTo>
                  <a:lnTo>
                    <a:pt x="0" y="120269"/>
                  </a:lnTo>
                  <a:cubicBezTo>
                    <a:pt x="0" y="53848"/>
                    <a:pt x="53848" y="0"/>
                    <a:pt x="120269" y="0"/>
                  </a:cubicBezTo>
                  <a:close/>
                </a:path>
              </a:pathLst>
            </a:custGeom>
            <a:blipFill>
              <a:blip r:embed="rId2"/>
              <a:stretch>
                <a:fillRect l="-190" r="-1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6750" y="1190625"/>
            <a:ext cx="7399077" cy="334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0"/>
              </a:lnSpc>
            </a:pPr>
            <a:r>
              <a:rPr lang="en-US" sz="9131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Portion Balance on Your Plate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6400" y="7921466"/>
            <a:ext cx="7913046" cy="64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BUILD YOUR PLATE WITH VARIETY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96400" y="8560756"/>
            <a:ext cx="7913046" cy="43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Aim for </a:t>
            </a:r>
            <a:r>
              <a:rPr lang="en-US" sz="2200" b="1">
                <a:solidFill>
                  <a:srgbClr val="454545"/>
                </a:solidFill>
                <a:latin typeface="Touvlo Bold"/>
                <a:ea typeface="Touvlo Bold"/>
                <a:cs typeface="Touvlo Bold"/>
                <a:sym typeface="Touvlo Bold"/>
              </a:rPr>
              <a:t>half fruits and veggies</a:t>
            </a:r>
            <a:r>
              <a:rPr lang="en-US" sz="2200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 on your plate.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3352800"/>
            <a:ext cx="8324850" cy="4476750"/>
            <a:chOff x="0" y="0"/>
            <a:chExt cx="11099800" cy="596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2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96400" y="3352800"/>
            <a:ext cx="8324850" cy="4476750"/>
            <a:chOff x="0" y="0"/>
            <a:chExt cx="11099800" cy="5969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3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6750" y="1181100"/>
            <a:ext cx="12639675" cy="77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FF783C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Fun Facts About Proteins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75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BUILD STRONG MUSCLES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8515036"/>
            <a:ext cx="6886575" cy="43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Proteins help repair and build muscle tissue.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96400" y="7947660"/>
            <a:ext cx="7772400" cy="54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SUPPORT GROWTH AND DEVELOPMENT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6400" y="8515036"/>
            <a:ext cx="7304629" cy="372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Essential for children's growth and healthy bodies.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3352800"/>
            <a:ext cx="8324850" cy="4476750"/>
            <a:chOff x="0" y="0"/>
            <a:chExt cx="11099800" cy="596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2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96400" y="3352800"/>
            <a:ext cx="8324850" cy="4476750"/>
            <a:chOff x="0" y="0"/>
            <a:chExt cx="11099800" cy="5969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9800" cy="5969000"/>
            </a:xfrm>
            <a:custGeom>
              <a:avLst/>
              <a:gdLst/>
              <a:ahLst/>
              <a:cxnLst/>
              <a:rect l="l" t="t" r="r" b="b"/>
              <a:pathLst>
                <a:path w="11099800" h="5969000">
                  <a:moveTo>
                    <a:pt x="68707" y="0"/>
                  </a:moveTo>
                  <a:lnTo>
                    <a:pt x="11031093" y="0"/>
                  </a:lnTo>
                  <a:cubicBezTo>
                    <a:pt x="11069066" y="0"/>
                    <a:pt x="11099800" y="30734"/>
                    <a:pt x="11099800" y="68707"/>
                  </a:cubicBezTo>
                  <a:lnTo>
                    <a:pt x="11099800" y="5900293"/>
                  </a:lnTo>
                  <a:cubicBezTo>
                    <a:pt x="11099800" y="5938266"/>
                    <a:pt x="11069066" y="5969000"/>
                    <a:pt x="11031093" y="5969000"/>
                  </a:cubicBezTo>
                  <a:lnTo>
                    <a:pt x="68707" y="5969000"/>
                  </a:lnTo>
                  <a:cubicBezTo>
                    <a:pt x="50419" y="5969000"/>
                    <a:pt x="33020" y="5961761"/>
                    <a:pt x="20066" y="5948807"/>
                  </a:cubicBezTo>
                  <a:cubicBezTo>
                    <a:pt x="7112" y="5935853"/>
                    <a:pt x="0" y="5918454"/>
                    <a:pt x="0" y="5900293"/>
                  </a:cubicBezTo>
                  <a:lnTo>
                    <a:pt x="0" y="68707"/>
                  </a:lnTo>
                  <a:cubicBezTo>
                    <a:pt x="0" y="30734"/>
                    <a:pt x="30734" y="0"/>
                    <a:pt x="68707" y="0"/>
                  </a:cubicBezTo>
                  <a:close/>
                </a:path>
              </a:pathLst>
            </a:custGeom>
            <a:blipFill>
              <a:blip r:embed="rId3"/>
              <a:stretch>
                <a:fillRect l="-23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66750" y="1152525"/>
            <a:ext cx="11304538" cy="1058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7"/>
              </a:lnSpc>
            </a:pPr>
            <a:r>
              <a:rPr lang="en-US" sz="7917" b="1">
                <a:solidFill>
                  <a:srgbClr val="FF783C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Fiber and Healthy Grains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WHOLE GRAIN GOODNESS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750" y="8515036"/>
            <a:ext cx="6886575" cy="81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Whole grains provide essential nutrients and energy.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6400" y="7947660"/>
            <a:ext cx="6886575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9" b="1">
                <a:solidFill>
                  <a:srgbClr val="2D5C54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FIBER-RICH FOODS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96400" y="8515036"/>
            <a:ext cx="6886575" cy="43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172">
                <a:solidFill>
                  <a:srgbClr val="454545"/>
                </a:solidFill>
                <a:latin typeface="Touvlo"/>
                <a:ea typeface="Touvlo"/>
                <a:cs typeface="Touvlo"/>
                <a:sym typeface="Touvlo"/>
              </a:rPr>
              <a:t>Fiber helps with digestion and keeps you full.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11907" y="483289"/>
            <a:ext cx="8484260" cy="9051703"/>
            <a:chOff x="0" y="0"/>
            <a:chExt cx="11312347" cy="12068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2398" cy="12068937"/>
            </a:xfrm>
            <a:custGeom>
              <a:avLst/>
              <a:gdLst/>
              <a:ahLst/>
              <a:cxnLst/>
              <a:rect l="l" t="t" r="r" b="b"/>
              <a:pathLst>
                <a:path w="11312398" h="12068937">
                  <a:moveTo>
                    <a:pt x="0" y="0"/>
                  </a:moveTo>
                  <a:lnTo>
                    <a:pt x="11312398" y="0"/>
                  </a:lnTo>
                  <a:lnTo>
                    <a:pt x="11312398" y="12068937"/>
                  </a:lnTo>
                  <a:lnTo>
                    <a:pt x="0" y="12068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344" r="-33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6750" y="1181100"/>
            <a:ext cx="6826142" cy="11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FF783C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Low Fat Dairy</a:t>
            </a:r>
          </a:p>
        </p:txBody>
      </p:sp>
      <p:sp>
        <p:nvSpPr>
          <p:cNvPr id="5" name="Freeform 5"/>
          <p:cNvSpPr/>
          <p:nvPr/>
        </p:nvSpPr>
        <p:spPr>
          <a:xfrm>
            <a:off x="-144666" y="1"/>
            <a:ext cx="402165" cy="10287000"/>
          </a:xfrm>
          <a:custGeom>
            <a:avLst/>
            <a:gdLst/>
            <a:ahLst/>
            <a:cxnLst/>
            <a:rect l="l" t="t" r="r" b="b"/>
            <a:pathLst>
              <a:path w="402165" h="10287000">
                <a:moveTo>
                  <a:pt x="0" y="0"/>
                </a:moveTo>
                <a:lnTo>
                  <a:pt x="402165" y="0"/>
                </a:lnTo>
                <a:lnTo>
                  <a:pt x="402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1" r="-9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B8A558698B4F40829D5A4693231015" ma:contentTypeVersion="24" ma:contentTypeDescription="Create a new document." ma:contentTypeScope="" ma:versionID="8e776b3354463b4439e969cd39155e60">
  <xsd:schema xmlns:xsd="http://www.w3.org/2001/XMLSchema" xmlns:xs="http://www.w3.org/2001/XMLSchema" xmlns:p="http://schemas.microsoft.com/office/2006/metadata/properties" xmlns:ns2="a92b9284-13b9-4c0f-b0c1-f4c3bc5c2df2" xmlns:ns3="1a650294-5b48-4ac9-b266-b1aa4fc06057" targetNamespace="http://schemas.microsoft.com/office/2006/metadata/properties" ma:root="true" ma:fieldsID="a178f052ee4d9ce46c0acb2039a9c331" ns2:_="" ns3:_="">
    <xsd:import namespace="a92b9284-13b9-4c0f-b0c1-f4c3bc5c2df2"/>
    <xsd:import namespace="1a650294-5b48-4ac9-b266-b1aa4fc060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HideFromDelve" minOccurs="0"/>
                <xsd:element ref="ns2:_Flow_SignoffStatus" minOccurs="0"/>
                <xsd:element ref="ns2:DistroPhotos2023" minOccurs="0"/>
                <xsd:element ref="ns2:MediaServiceObjectDetectorVersions" minOccurs="0"/>
                <xsd:element ref="ns2:MediaServiceSearchProperties" minOccurs="0"/>
                <xsd:element ref="ns2:retreat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b9284-13b9-4c0f-b0c1-f4c3bc5c2d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25ee55-2d11-4ddd-8eac-e96f6c9c0c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ideFromDelve" ma:index="24" nillable="true" ma:displayName="HideFromDelve" ma:default="Yes" ma:description="Hide From Delve" ma:format="Dropdown" ma:internalName="HideFromDelve">
      <xsd:simpleType>
        <xsd:restriction base="dms:Text">
          <xsd:maxLength value="255"/>
        </xsd:restriction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DistroPhotos2023" ma:index="26" nillable="true" ma:displayName="Distro Photos 2023" ma:format="Dropdown" ma:internalName="DistroPhotos2023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treat" ma:index="29" nillable="true" ma:displayName="retreat" ma:format="Thumbnail" ma:internalName="retreat">
      <xsd:simpleType>
        <xsd:restriction base="dms:Unknown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50294-5b48-4ac9-b266-b1aa4fc0605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description="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7cc3a2f8-6c07-49b1-8dae-fbe6bba6395c}" ma:internalName="TaxCatchAll" ma:showField="CatchAllData" ma:web="1a650294-5b48-4ac9-b266-b1aa4fc060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deFromDelve xmlns="a92b9284-13b9-4c0f-b0c1-f4c3bc5c2df2">Yes</HideFromDelve>
    <retreat xmlns="a92b9284-13b9-4c0f-b0c1-f4c3bc5c2df2" xsi:nil="true"/>
    <_Flow_SignoffStatus xmlns="a92b9284-13b9-4c0f-b0c1-f4c3bc5c2df2" xsi:nil="true"/>
    <TaxCatchAll xmlns="1a650294-5b48-4ac9-b266-b1aa4fc06057" xsi:nil="true"/>
    <DistroPhotos2023 xmlns="a92b9284-13b9-4c0f-b0c1-f4c3bc5c2df2" xsi:nil="true"/>
    <lcf76f155ced4ddcb4097134ff3c332f xmlns="a92b9284-13b9-4c0f-b0c1-f4c3bc5c2d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54A4B2-08C0-4782-BEC3-D4B2573D77A7}"/>
</file>

<file path=customXml/itemProps2.xml><?xml version="1.0" encoding="utf-8"?>
<ds:datastoreItem xmlns:ds="http://schemas.openxmlformats.org/officeDocument/2006/customXml" ds:itemID="{A0A023B6-6652-453C-99CF-2097564E223C}"/>
</file>

<file path=customXml/itemProps3.xml><?xml version="1.0" encoding="utf-8"?>
<ds:datastoreItem xmlns:ds="http://schemas.openxmlformats.org/officeDocument/2006/customXml" ds:itemID="{21415606-7B2E-43C6-A579-DF24D608D639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429</Words>
  <Application>Microsoft Office PowerPoint</Application>
  <PresentationFormat>Custom</PresentationFormat>
  <Paragraphs>82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Proxima Nova Bold</vt:lpstr>
      <vt:lpstr>Hit and Run</vt:lpstr>
      <vt:lpstr>Touvlo Bold</vt:lpstr>
      <vt:lpstr>Montserrat Bold</vt:lpstr>
      <vt:lpstr>Touvlo</vt:lpstr>
      <vt:lpstr>Calibri (MS)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Waiting Area PowerPoint -PANTRY PPT 1.pptx</dc:title>
  <dc:creator>Cox, Ebone</dc:creator>
  <cp:lastModifiedBy>Cox, Ebone</cp:lastModifiedBy>
  <cp:revision>1</cp:revision>
  <dcterms:created xsi:type="dcterms:W3CDTF">2006-08-16T00:00:00Z</dcterms:created>
  <dcterms:modified xsi:type="dcterms:W3CDTF">2026-03-06T17:37:52Z</dcterms:modified>
  <dc:identifier>DAHCVlINdeI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0x010100C6B8A558698B4F40829D5A4693231015</vt:lpwstr>
  </property>
</Properties>
</file>